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68" r:id="rId3"/>
    <p:sldMasterId id="2147483685" r:id="rId4"/>
  </p:sldMasterIdLst>
  <p:notesMasterIdLst>
    <p:notesMasterId r:id="rId30"/>
  </p:notesMasterIdLst>
  <p:handoutMasterIdLst>
    <p:handoutMasterId r:id="rId31"/>
  </p:handoutMasterIdLst>
  <p:sldIdLst>
    <p:sldId id="259" r:id="rId5"/>
    <p:sldId id="262" r:id="rId6"/>
    <p:sldId id="272" r:id="rId7"/>
    <p:sldId id="1725" r:id="rId8"/>
    <p:sldId id="1726" r:id="rId9"/>
    <p:sldId id="1727" r:id="rId10"/>
    <p:sldId id="1729" r:id="rId11"/>
    <p:sldId id="1728" r:id="rId12"/>
    <p:sldId id="1730" r:id="rId13"/>
    <p:sldId id="269" r:id="rId14"/>
    <p:sldId id="1756" r:id="rId15"/>
    <p:sldId id="1757" r:id="rId16"/>
    <p:sldId id="1758" r:id="rId17"/>
    <p:sldId id="1759" r:id="rId18"/>
    <p:sldId id="261" r:id="rId19"/>
    <p:sldId id="1755" r:id="rId20"/>
    <p:sldId id="1783" r:id="rId21"/>
    <p:sldId id="312" r:id="rId22"/>
    <p:sldId id="266" r:id="rId23"/>
    <p:sldId id="1732" r:id="rId24"/>
    <p:sldId id="1733" r:id="rId25"/>
    <p:sldId id="1734" r:id="rId26"/>
    <p:sldId id="280" r:id="rId27"/>
    <p:sldId id="1731" r:id="rId28"/>
    <p:sldId id="1784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  <p14:sldId id="272"/>
            <p14:sldId id="1725"/>
            <p14:sldId id="1726"/>
            <p14:sldId id="1727"/>
            <p14:sldId id="1729"/>
            <p14:sldId id="1728"/>
            <p14:sldId id="1730"/>
            <p14:sldId id="269"/>
            <p14:sldId id="1756"/>
            <p14:sldId id="1757"/>
            <p14:sldId id="1758"/>
            <p14:sldId id="1759"/>
            <p14:sldId id="261"/>
            <p14:sldId id="1755"/>
            <p14:sldId id="1783"/>
          </p14:sldIdLst>
        </p14:section>
        <p14:section name="内容页" id="{EB11151C-0E14-47B0-8218-1431BF894351}">
          <p14:sldIdLst>
            <p14:sldId id="312"/>
            <p14:sldId id="266"/>
            <p14:sldId id="1732"/>
            <p14:sldId id="1733"/>
            <p14:sldId id="1734"/>
            <p14:sldId id="280"/>
            <p14:sldId id="1731"/>
            <p14:sldId id="1784"/>
          </p14:sldIdLst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1" pos="3829">
          <p15:clr>
            <a:srgbClr val="A4A3A4"/>
          </p15:clr>
        </p15:guide>
        <p15:guide id="2" orient="horz" pos="968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d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 autoAdjust="0"/>
    <p:restoredTop sz="94261" autoAdjust="0"/>
  </p:normalViewPr>
  <p:slideViewPr>
    <p:cSldViewPr snapToGrid="0" showGuides="1">
      <p:cViewPr varScale="1">
        <p:scale>
          <a:sx n="114" d="100"/>
          <a:sy n="114" d="100"/>
        </p:scale>
        <p:origin x="400" y="168"/>
      </p:cViewPr>
      <p:guideLst>
        <p:guide pos="3829"/>
        <p:guide orient="horz" pos="968"/>
        <p:guide orient="horz" pos="1502"/>
        <p:guide orient="horz" pos="3113"/>
        <p:guide pos="2128"/>
        <p:guide pos="4067"/>
        <p:guide pos="5972"/>
        <p:guide pos="5292"/>
        <p:guide pos="2286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0T10:27:42.025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购买书籍采用强健壮等价类，既考虑了多缺陷的组合又考虑了无效值。订单过滤和用户管理逻辑流程比较复杂，用决策表可以更好的减少变量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22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既考虑了边界值又考虑了无效值。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01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Microsoft YaHei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/>
              <a:ea typeface="Microsoft YaHei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Microsoft YaHei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Microsoft YaHei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Microsoft YaHei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Microsoft YaHei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Microsoft YaHei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Microsoft YaHei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Microsoft YaHei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Microsoft YaHei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Microsoft YaHei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软件测试期末答辩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2022年6月11日 Saturday</a:t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154482" y="4407403"/>
            <a:ext cx="9883035" cy="598488"/>
          </a:xfrm>
        </p:spPr>
        <p:txBody>
          <a:bodyPr/>
          <a:lstStyle/>
          <a:p>
            <a:r>
              <a:rPr lang="zh-CN" altLang="en-US" dirty="0"/>
              <a:t>第四组：康艺潇、林祺龙、徐惠东、林舒怀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白盒测试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白盒测试简介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43" y="1260764"/>
            <a:ext cx="2920944" cy="477480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19466" y="1856251"/>
            <a:ext cx="447515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测试软件：</a:t>
            </a:r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 Firework</a:t>
            </a:r>
          </a:p>
        </p:txBody>
      </p:sp>
      <p:sp>
        <p:nvSpPr>
          <p:cNvPr id="12" name="矩形 11"/>
          <p:cNvSpPr/>
          <p:nvPr/>
        </p:nvSpPr>
        <p:spPr>
          <a:xfrm>
            <a:off x="4419466" y="2798859"/>
            <a:ext cx="6936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一个通过</a:t>
            </a:r>
            <a:r>
              <a:rPr lang="en-US" altLang="zh-CN" sz="2000" dirty="0"/>
              <a:t>AR</a:t>
            </a:r>
            <a:r>
              <a:rPr lang="zh-CN" altLang="en-US" sz="2000" dirty="0"/>
              <a:t>相关技术制作烟花，并在这一过程中达到相应教育目的的软件。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19466" y="3749521"/>
            <a:ext cx="699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</a:rPr>
              <a:t>项目主体包含</a:t>
            </a:r>
            <a:r>
              <a:rPr lang="en-US" altLang="zh-CN" sz="2000" dirty="0">
                <a:ln w="0"/>
              </a:rPr>
              <a:t>Unity</a:t>
            </a:r>
            <a:r>
              <a:rPr lang="zh-CN" altLang="en-US" sz="2000" dirty="0">
                <a:ln w="0"/>
              </a:rPr>
              <a:t>端、</a:t>
            </a:r>
            <a:r>
              <a:rPr lang="en-US" altLang="zh-CN" sz="2000" dirty="0">
                <a:ln w="0"/>
              </a:rPr>
              <a:t>Spring boot</a:t>
            </a:r>
            <a:r>
              <a:rPr lang="zh-CN" altLang="en-US" sz="2000" dirty="0">
                <a:ln w="0"/>
              </a:rPr>
              <a:t>框架的后端以及</a:t>
            </a:r>
            <a:r>
              <a:rPr lang="en-US" altLang="zh-CN" sz="2000" dirty="0">
                <a:ln w="0"/>
              </a:rPr>
              <a:t>Web</a:t>
            </a:r>
            <a:r>
              <a:rPr lang="zh-CN" altLang="en-US" sz="2000" dirty="0">
                <a:ln w="0"/>
              </a:rPr>
              <a:t>前端</a:t>
            </a:r>
            <a:endParaRPr kumimoji="1" lang="zh-CN" altLang="en-US" sz="2000" dirty="0">
              <a:ln w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19466" y="4392407"/>
            <a:ext cx="6796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</a:rPr>
              <a:t>本次测试针对 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 Boot 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后端 </a:t>
            </a:r>
            <a:r>
              <a:rPr lang="zh-CN" altLang="en-US" sz="2000" dirty="0">
                <a:ln w="0"/>
              </a:rPr>
              <a:t>的 </a:t>
            </a:r>
            <a:r>
              <a:rPr lang="en-US" altLang="zh-CN" sz="2000" dirty="0">
                <a:ln w="0"/>
              </a:rPr>
              <a:t>3 </a:t>
            </a:r>
            <a:r>
              <a:rPr lang="zh-CN" altLang="en-US" sz="2000" dirty="0">
                <a:ln w="0"/>
              </a:rPr>
              <a:t>个模块共 </a:t>
            </a:r>
            <a:r>
              <a:rPr lang="en-US" altLang="zh-CN" sz="2000" dirty="0">
                <a:ln w="0"/>
              </a:rPr>
              <a:t>34 </a:t>
            </a:r>
            <a:r>
              <a:rPr lang="zh-CN" altLang="en-US" sz="2000" dirty="0">
                <a:ln w="0"/>
              </a:rPr>
              <a:t>个函数，以及 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前端 </a:t>
            </a:r>
            <a:r>
              <a:rPr lang="zh-CN" altLang="en-US" sz="2000" dirty="0">
                <a:ln w="0"/>
              </a:rPr>
              <a:t>的 </a:t>
            </a:r>
            <a:r>
              <a:rPr lang="en-US" altLang="zh-CN" sz="2000" dirty="0">
                <a:ln w="0"/>
              </a:rPr>
              <a:t>2 </a:t>
            </a:r>
            <a:r>
              <a:rPr lang="zh-CN" altLang="en-US" sz="2000" dirty="0">
                <a:ln w="0"/>
              </a:rPr>
              <a:t>个模块共 </a:t>
            </a:r>
            <a:r>
              <a:rPr lang="en-US" altLang="zh-CN" sz="2000" dirty="0">
                <a:ln w="0"/>
              </a:rPr>
              <a:t>3 </a:t>
            </a:r>
            <a:r>
              <a:rPr lang="zh-CN" altLang="en-US" sz="2000" dirty="0">
                <a:ln w="0"/>
              </a:rPr>
              <a:t>个函数进行测试。</a:t>
            </a:r>
            <a:endParaRPr kumimoji="1" lang="zh-CN" altLang="en-US" sz="2000" dirty="0">
              <a:ln w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代表用例：生成随机</a:t>
            </a:r>
            <a:r>
              <a:rPr lang="en-US" altLang="zh-CN" dirty="0"/>
              <a:t>Tag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608" t="-103" b="4948"/>
          <a:stretch>
            <a:fillRect/>
          </a:stretch>
        </p:blipFill>
        <p:spPr>
          <a:xfrm>
            <a:off x="4574624" y="1811481"/>
            <a:ext cx="7081677" cy="326274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0950" y="1887682"/>
            <a:ext cx="3955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在软件中，用户可以通过二维码上传 </a:t>
            </a:r>
            <a:r>
              <a:rPr lang="en-US" altLang="zh-CN" sz="2000" dirty="0"/>
              <a:t>/ </a:t>
            </a:r>
            <a:r>
              <a:rPr lang="zh-CN" altLang="en-US" sz="2000" dirty="0"/>
              <a:t>下载自己制作的烟花，而我们需要提供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批量生成二维码</a:t>
            </a:r>
            <a:r>
              <a:rPr lang="zh-CN" altLang="en-US" sz="2000" dirty="0"/>
              <a:t>的服务</a:t>
            </a:r>
            <a:endParaRPr lang="en-US" altLang="zh-CN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00950" y="3948826"/>
            <a:ext cx="3955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本质上来说，一个二维码可以对应至一个串。因此我们服务的一个主要部分是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批量生成随机串</a:t>
            </a:r>
            <a:endParaRPr lang="en-US" altLang="zh-CN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代表用例：生成随机</a:t>
            </a:r>
            <a:r>
              <a:rPr lang="en-US" altLang="zh-CN" dirty="0"/>
              <a:t>Tag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235" y="874283"/>
            <a:ext cx="2833255" cy="51094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4" y="874283"/>
            <a:ext cx="2595563" cy="51094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0717" y="2864262"/>
            <a:ext cx="3955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在项目中，我们找到该功能相关的函数，分析函数，并绘制对应的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数据流图</a:t>
            </a:r>
            <a:r>
              <a:rPr lang="zh-CN" altLang="en-US" sz="2000" dirty="0"/>
              <a:t>（左图）与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路径图</a:t>
            </a:r>
            <a:r>
              <a:rPr lang="zh-CN" altLang="en-US" sz="2000" dirty="0"/>
              <a:t>（右图）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代表用例：生成随机</a:t>
            </a:r>
            <a:r>
              <a:rPr lang="en-US" altLang="zh-CN" dirty="0"/>
              <a:t>Tag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71" y="776389"/>
            <a:ext cx="7516092" cy="10978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07" y="2008527"/>
            <a:ext cx="5768353" cy="417001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87535" y="2753425"/>
            <a:ext cx="3955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根据数据流图与</a:t>
            </a:r>
            <a:r>
              <a:rPr lang="en-US" altLang="zh-CN" sz="2000" dirty="0"/>
              <a:t>DD</a:t>
            </a:r>
            <a:r>
              <a:rPr lang="zh-CN" altLang="en-US" sz="2000" dirty="0"/>
              <a:t>路径图，我们可以设计相应的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测试用例</a:t>
            </a:r>
            <a:r>
              <a:rPr lang="zh-CN" altLang="en-US" sz="2000" dirty="0"/>
              <a:t>，并编写代码执行测试。</a:t>
            </a:r>
            <a:endParaRPr lang="en-US" altLang="zh-CN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87535" y="4249716"/>
            <a:ext cx="3955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最终，我们可以比对测试结果，验证测试是否通过、覆盖率是否达到预期值。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GUI </a:t>
            </a:r>
            <a:r>
              <a:rPr lang="zh-CN" altLang="en-US" dirty="0"/>
              <a:t>测试</a:t>
            </a:r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2"/>
                </a:solidFill>
              </a:rPr>
              <a:t>selenium </a:t>
            </a:r>
            <a:r>
              <a:rPr lang="zh-CN" altLang="en-US" dirty="0">
                <a:solidFill>
                  <a:schemeClr val="accent2"/>
                </a:solidFill>
              </a:rPr>
              <a:t>框架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accent2"/>
                </a:solidFill>
              </a:rPr>
              <a:t>上海交通大学中文主页门户网站</a:t>
            </a:r>
          </a:p>
          <a:p>
            <a:r>
              <a:rPr lang="zh-CN" altLang="en-US" dirty="0">
                <a:solidFill>
                  <a:schemeClr val="accent2"/>
                </a:solidFill>
              </a:rPr>
              <a:t>覆盖近</a:t>
            </a:r>
            <a:r>
              <a:rPr lang="en-US" altLang="zh-CN" dirty="0">
                <a:solidFill>
                  <a:schemeClr val="accent2"/>
                </a:solidFill>
              </a:rPr>
              <a:t> 10 </a:t>
            </a:r>
            <a:r>
              <a:rPr lang="zh-CN" altLang="en-US" dirty="0">
                <a:solidFill>
                  <a:schemeClr val="accent2"/>
                </a:solidFill>
              </a:rPr>
              <a:t>种页面元素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/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GUI </a:t>
            </a:r>
            <a:r>
              <a:rPr lang="zh-CN" altLang="en-US" dirty="0"/>
              <a:t>测试简介及特色</a:t>
            </a:r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1504315" y="2931160"/>
          <a:ext cx="918273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8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应用场景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页面元素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编程语言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备注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登录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输入框、文本、按钮、链接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页面跳转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查看轮播图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轮播图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自动测试</a:t>
                      </a:r>
                      <a:r>
                        <a:rPr lang="en-US" altLang="zh-CN"/>
                        <a:t> &amp; </a:t>
                      </a:r>
                      <a:r>
                        <a:rPr lang="zh-CN" altLang="en-US"/>
                        <a:t>手动测试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首页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返回顶部、导航栏、</a:t>
                      </a:r>
                      <a:r>
                        <a:rPr lang="en-US" altLang="zh-CN"/>
                        <a:t>PDF </a:t>
                      </a:r>
                      <a:r>
                        <a:rPr lang="zh-CN" altLang="en-US"/>
                        <a:t>查看与下载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页面跳转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搜索与下载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输入框，按钮，下载链接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页面跳转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1503680" y="1048385"/>
            <a:ext cx="91827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1. </a:t>
            </a:r>
            <a:r>
              <a:rPr lang="zh-CN" altLang="en-US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我们运用</a:t>
            </a:r>
            <a:r>
              <a:rPr lang="en-US" altLang="zh-CN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 selenium </a:t>
            </a:r>
            <a:r>
              <a:rPr lang="zh-CN" altLang="en-US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框架配合</a:t>
            </a:r>
            <a:r>
              <a:rPr lang="en-US" altLang="zh-CN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 Chrome </a:t>
            </a:r>
            <a:r>
              <a:rPr lang="zh-CN" altLang="en-US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驱动，纵向分工，页面元素为适用应用场景而定，相互交叉。</a:t>
            </a:r>
          </a:p>
          <a:p>
            <a:r>
              <a:rPr lang="en-US" altLang="zh-CN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2. </a:t>
            </a:r>
            <a:r>
              <a:rPr lang="zh-CN" altLang="en-US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多种语言，通过多种方式定位如</a:t>
            </a:r>
            <a:r>
              <a:rPr lang="en-US" altLang="zh-CN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 css, xpath </a:t>
            </a:r>
            <a:r>
              <a:rPr lang="zh-CN" altLang="en-US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等来定位页面元素。</a:t>
            </a:r>
          </a:p>
          <a:p>
            <a:r>
              <a:rPr lang="en-US" altLang="zh-CN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3. </a:t>
            </a:r>
            <a:r>
              <a:rPr lang="zh-CN" altLang="en-US" sz="2400" b="1">
                <a:latin typeface="Songti TC Regular" panose="02010600040101010101" charset="-122"/>
                <a:ea typeface="Songti TC Regular" panose="02010600040101010101" charset="-122"/>
                <a:cs typeface="Songti TC Regular" panose="02010600040101010101" charset="-122"/>
              </a:rPr>
              <a:t>详细文档，包括测试步骤，测试内容，测试结果与改进意见等。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670" y="1133475"/>
            <a:ext cx="4758055" cy="624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5" y="1537335"/>
            <a:ext cx="5133975" cy="285559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测试场景之一：搜索与下载测试</a:t>
            </a:r>
          </a:p>
        </p:txBody>
      </p:sp>
      <p:sp>
        <p:nvSpPr>
          <p:cNvPr id="7" name="矩形 6"/>
          <p:cNvSpPr/>
          <p:nvPr/>
        </p:nvSpPr>
        <p:spPr>
          <a:xfrm>
            <a:off x="742278" y="4461772"/>
            <a:ext cx="10671586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测试步骤及测试内容：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</a:t>
            </a:r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通过不同方式（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css</a:t>
            </a:r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xpath</a:t>
            </a:r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等）定位到搜索框（输入框）并获取焦点。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</a:t>
            </a:r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输入关键字“承诺”并模拟点击右侧搜索按钮，检测是否有搜索内容。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</a:t>
            </a:r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模拟点击《学院承诺函》链接下载，检测本地“</a:t>
            </a: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Download</a:t>
            </a:r>
            <a:r>
              <a:rPr lang="zh-CN" altLang="en-US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”文件夹是否存在新下载文件。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C00000"/>
                </a:solidFill>
              </a:rPr>
              <a:t>改进意见：部分文件实际文件名与页面上显示的不一致。部分链接已经失效。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70" y="2044065"/>
            <a:ext cx="5758815" cy="20631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187440" y="711835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/>
              <a:t>交大官网的出入境管理与服务中心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04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370719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性能测试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29216" y="3309871"/>
            <a:ext cx="3532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2">
                    <a:lumMod val="25000"/>
                    <a:alpha val="90000"/>
                  </a:schemeClr>
                </a:solidFill>
              </a:rPr>
              <a:t>我们小组选择的是：</a:t>
            </a:r>
            <a:endParaRPr lang="en-US" altLang="zh-CN" sz="2000" b="1" dirty="0">
              <a:solidFill>
                <a:schemeClr val="bg2">
                  <a:lumMod val="25000"/>
                  <a:alpha val="9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bg2">
                    <a:lumMod val="25000"/>
                    <a:alpha val="90000"/>
                  </a:schemeClr>
                </a:solidFill>
              </a:rPr>
              <a:t>使用</a:t>
            </a:r>
            <a:r>
              <a:rPr lang="en-US" altLang="zh-CN" sz="2000" b="1" dirty="0" err="1">
                <a:solidFill>
                  <a:schemeClr val="bg2">
                    <a:lumMod val="25000"/>
                    <a:alpha val="90000"/>
                  </a:schemeClr>
                </a:solidFill>
              </a:rPr>
              <a:t>LoadRunner</a:t>
            </a:r>
            <a:r>
              <a:rPr lang="zh-CN" altLang="en-US" sz="2000" b="1" dirty="0">
                <a:solidFill>
                  <a:schemeClr val="bg2">
                    <a:lumMod val="25000"/>
                    <a:alpha val="90000"/>
                  </a:schemeClr>
                </a:solidFill>
              </a:rPr>
              <a:t>工具对交大致远学院官网进行性能测试。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性能测试简介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1016000" y="1601787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42634" y="2117523"/>
            <a:ext cx="9418352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本次性能针对并发性、吞吐量、响应时间三个评价指标设计了三种测试场景，并试图探索不同场景下，整体系统的性能瓶颈所在，最后尝试给出可行的优化方案。不同指标对应的主要场景：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并发性：查询课程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吞吐量：查询培养方案（涉及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PDF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加载）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响应时间：全文搜索并点击（全文搜索包括较复杂的磁盘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操作）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黑盒测试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白盒测试</a:t>
            </a: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GUI</a:t>
            </a:r>
            <a:r>
              <a:rPr lang="zh-CN" altLang="en-US" sz="2800" b="1" dirty="0">
                <a:solidFill>
                  <a:schemeClr val="accent2"/>
                </a:solidFill>
              </a:rPr>
              <a:t>测试</a:t>
            </a:r>
          </a:p>
        </p:txBody>
      </p:sp>
      <p:sp>
        <p:nvSpPr>
          <p:cNvPr id="72" name="矩形 71"/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性能测试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测试场景</a:t>
            </a:r>
            <a:r>
              <a:rPr lang="en-US" altLang="zh-CN" dirty="0"/>
              <a:t>1</a:t>
            </a:r>
            <a:r>
              <a:rPr lang="zh-CN" altLang="en-US" dirty="0"/>
              <a:t>：查询培养方案</a:t>
            </a:r>
          </a:p>
        </p:txBody>
      </p:sp>
      <p:sp>
        <p:nvSpPr>
          <p:cNvPr id="7" name="矩形 6"/>
          <p:cNvSpPr/>
          <p:nvPr/>
        </p:nvSpPr>
        <p:spPr>
          <a:xfrm>
            <a:off x="742278" y="4069977"/>
            <a:ext cx="106715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说明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/>
              <a:t>参数化测试。查询的返回结果为</a:t>
            </a:r>
            <a:r>
              <a:rPr lang="en-US" altLang="zh-CN" sz="2000" dirty="0"/>
              <a:t>PDF</a:t>
            </a:r>
            <a:r>
              <a:rPr lang="zh-CN" altLang="en-US" sz="2000" dirty="0"/>
              <a:t>文件，对并发下载的吞吐量要求比较高。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结果分析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/>
              <a:t>两种图像的曲线都正常且基本一致，说明服务器能及时接受客户端的请求，并能返回结果。从图中可以看出，整体表现还是不错的。</a:t>
            </a:r>
            <a:endParaRPr lang="en-US" altLang="zh-CN" sz="2000" dirty="0"/>
          </a:p>
        </p:txBody>
      </p:sp>
      <p:pic>
        <p:nvPicPr>
          <p:cNvPr id="8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192" y="968087"/>
            <a:ext cx="4839672" cy="2913875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37" y="968087"/>
            <a:ext cx="4839672" cy="29059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测试场景</a:t>
            </a:r>
            <a:r>
              <a:rPr lang="en-US" altLang="zh-CN" dirty="0"/>
              <a:t>2</a:t>
            </a:r>
            <a:r>
              <a:rPr lang="zh-CN" altLang="en-US" dirty="0"/>
              <a:t>：全文搜索并点击</a:t>
            </a:r>
          </a:p>
        </p:txBody>
      </p:sp>
      <p:sp>
        <p:nvSpPr>
          <p:cNvPr id="7" name="矩形 6"/>
          <p:cNvSpPr/>
          <p:nvPr/>
        </p:nvSpPr>
        <p:spPr>
          <a:xfrm>
            <a:off x="903642" y="4231347"/>
            <a:ext cx="10241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说明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/>
              <a:t>参数化测试</a:t>
            </a:r>
            <a:r>
              <a:rPr lang="en-US" altLang="zh-CN" sz="2000" dirty="0"/>
              <a:t>+</a:t>
            </a:r>
            <a:r>
              <a:rPr lang="zh-CN" altLang="en-US" sz="2000" dirty="0"/>
              <a:t>关联测试。根据关键词进行全文搜索，涉及较复杂的磁盘</a:t>
            </a:r>
            <a:r>
              <a:rPr lang="en-US" altLang="zh-CN" sz="2000" dirty="0"/>
              <a:t>I/O</a:t>
            </a:r>
            <a:r>
              <a:rPr lang="zh-CN" altLang="en-US" sz="2000" dirty="0"/>
              <a:t>操作，对高并发下的响应时间要求比较高。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结果分析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/>
              <a:t>该场景下网站不太能较好地应对高并发的全文搜索请求，猜测性能瓶颈在</a:t>
            </a:r>
            <a:r>
              <a:rPr lang="en-US" altLang="zh-CN" sz="2000" dirty="0"/>
              <a:t>CPU</a:t>
            </a:r>
            <a:r>
              <a:rPr lang="zh-CN" altLang="en-US" sz="2000" dirty="0"/>
              <a:t>和磁盘 </a:t>
            </a:r>
            <a:r>
              <a:rPr lang="en-US" altLang="zh-CN" sz="2000" dirty="0"/>
              <a:t>IO</a:t>
            </a:r>
            <a:r>
              <a:rPr lang="zh-CN" altLang="en-US" sz="2000" dirty="0"/>
              <a:t>上。</a:t>
            </a:r>
            <a:endParaRPr lang="en-US" altLang="zh-CN" sz="2000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38" y="806970"/>
            <a:ext cx="8002723" cy="3274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测试场景</a:t>
            </a:r>
            <a:r>
              <a:rPr lang="en-US" altLang="zh-CN" dirty="0"/>
              <a:t>3</a:t>
            </a:r>
            <a:r>
              <a:rPr lang="zh-CN" altLang="en-US" dirty="0"/>
              <a:t>：查询课程</a:t>
            </a:r>
          </a:p>
        </p:txBody>
      </p:sp>
      <p:sp>
        <p:nvSpPr>
          <p:cNvPr id="7" name="矩形 6"/>
          <p:cNvSpPr/>
          <p:nvPr/>
        </p:nvSpPr>
        <p:spPr>
          <a:xfrm>
            <a:off x="763793" y="4080735"/>
            <a:ext cx="106070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说明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/>
              <a:t>参数化测试。根据所选的条件查询课程，对并发性要求比较高。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结果分析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spcAft>
                <a:spcPts val="600"/>
              </a:spcAft>
            </a:pPr>
            <a:r>
              <a:rPr lang="zh-CN" altLang="en-US" sz="2000" dirty="0"/>
              <a:t>在高并发的情况下响应时间、每秒响应数和吞吐量波动比较大，说明该场景下网站不太能较好地应对高并发的查询请求。由于课程查询不涉及复杂的文件操作（吞吐量小），因此基本不会对磁盘</a:t>
            </a:r>
            <a:r>
              <a:rPr lang="en-US" altLang="zh-CN" sz="2000" dirty="0"/>
              <a:t>IO</a:t>
            </a:r>
            <a:r>
              <a:rPr lang="zh-CN" altLang="en-US" sz="2000" dirty="0"/>
              <a:t>、内存占用和网络带宽产生很大的压力，猜测性能瓶颈在</a:t>
            </a:r>
            <a:r>
              <a:rPr lang="en-US" altLang="zh-CN" sz="2000" dirty="0"/>
              <a:t>CPU</a:t>
            </a:r>
            <a:r>
              <a:rPr lang="zh-CN" altLang="en-US" sz="2000" dirty="0"/>
              <a:t>上。</a:t>
            </a:r>
            <a:endParaRPr lang="en-US" altLang="zh-CN" sz="2000" dirty="0"/>
          </a:p>
        </p:txBody>
      </p:sp>
      <p:pic>
        <p:nvPicPr>
          <p:cNvPr id="8" name="图片 7" descr="图形用户界面, 应用程序, Excel, PowerPoint&#10;&#10;描述已自动生成"/>
          <p:cNvPicPr>
            <a:picLocks noChangeAspect="1"/>
          </p:cNvPicPr>
          <p:nvPr/>
        </p:nvPicPr>
        <p:blipFill>
          <a:blip r:embed="rId2"/>
          <a:srcRect l="14570" t="30449" r="649" b="3971"/>
          <a:stretch>
            <a:fillRect/>
          </a:stretch>
        </p:blipFill>
        <p:spPr>
          <a:xfrm>
            <a:off x="2030373" y="719935"/>
            <a:ext cx="7987817" cy="336965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项目亮点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1172168" y="1157097"/>
            <a:ext cx="9648494" cy="227190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348394" y="1300225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800932" y="1629601"/>
            <a:ext cx="8451106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亮点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：实际中，每个场景不只涉及对一种性能的测试，我们不仅分析了每个场景对应的主要测试的性能，还对涉及的其它性能进行了分析。</a:t>
            </a:r>
          </a:p>
        </p:txBody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10522939" y="321304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1172168" y="4017208"/>
          <a:ext cx="9648496" cy="1985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2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2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598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并发性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吞吐量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响应时间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查询培养方案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全文搜索并点击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1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查询课程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725060" y="1592263"/>
            <a:ext cx="3760877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项目亮点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99975" y="2120037"/>
            <a:ext cx="3274297" cy="292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亮点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：不仅对并发性、吞吐量、响应时间三个性能进行了分析，我们在分析性能瓶颈时还结合了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Runner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提供的每秒响应数等信息。</a:t>
            </a:r>
          </a:p>
        </p:txBody>
      </p:sp>
      <p:sp>
        <p:nvSpPr>
          <p:cNvPr id="16" name="平行四边形 15"/>
          <p:cNvSpPr/>
          <p:nvPr/>
        </p:nvSpPr>
        <p:spPr>
          <a:xfrm>
            <a:off x="840105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4186011" y="534758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8" name="图片 17" descr="图形用户界面, 应用程序, Excel, PowerPoint&#10;&#10;描述已自动生成"/>
          <p:cNvPicPr>
            <a:picLocks noChangeAspect="1"/>
          </p:cNvPicPr>
          <p:nvPr/>
        </p:nvPicPr>
        <p:blipFill>
          <a:blip r:embed="rId2"/>
          <a:srcRect l="77534" t="4484" r="536" b="79632"/>
          <a:stretch>
            <a:fillRect/>
          </a:stretch>
        </p:blipFill>
        <p:spPr>
          <a:xfrm>
            <a:off x="6063878" y="1147180"/>
            <a:ext cx="4720978" cy="1864961"/>
          </a:xfrm>
          <a:prstGeom prst="rect">
            <a:avLst/>
          </a:prstGeom>
          <a:ln>
            <a:noFill/>
          </a:ln>
        </p:spPr>
      </p:pic>
      <p:pic>
        <p:nvPicPr>
          <p:cNvPr id="19" name="图片 18" descr="图形用户界面, 应用程序, Excel, PowerPoint&#10;&#10;描述已自动生成"/>
          <p:cNvPicPr>
            <a:picLocks noChangeAspect="1"/>
          </p:cNvPicPr>
          <p:nvPr/>
        </p:nvPicPr>
        <p:blipFill>
          <a:blip r:embed="rId2"/>
          <a:srcRect l="14570" t="30449" r="649" b="3971"/>
          <a:stretch>
            <a:fillRect/>
          </a:stretch>
        </p:blipFill>
        <p:spPr>
          <a:xfrm>
            <a:off x="4970033" y="3227293"/>
            <a:ext cx="6916004" cy="291750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2E4F1C4-139B-1B42-AD85-6FA220779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23029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32" descr="图片包含 户外, 地面, 天空, 建筑物&#10;&#10;自动生成的说明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5637626" y="3948900"/>
            <a:ext cx="5648325" cy="775349"/>
          </a:xfrm>
        </p:spPr>
        <p:txBody>
          <a:bodyPr/>
          <a:lstStyle/>
          <a:p>
            <a:r>
              <a:rPr lang="zh-CN" altLang="en-US" dirty="0"/>
              <a:t>黑盒测试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473652" y="1064710"/>
            <a:ext cx="1976273" cy="2061029"/>
            <a:chOff x="8813368" y="0"/>
            <a:chExt cx="2862842" cy="2061029"/>
          </a:xfrm>
        </p:grpSpPr>
        <p:sp>
          <p:nvSpPr>
            <p:cNvPr id="13" name="矩形 12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测试计划</a:t>
            </a:r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925083"/>
              </p:ext>
            </p:extLst>
          </p:nvPr>
        </p:nvGraphicFramePr>
        <p:xfrm>
          <a:off x="1075351" y="2065844"/>
          <a:ext cx="9713286" cy="4261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88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88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08575">
                <a:tc>
                  <a:txBody>
                    <a:bodyPr/>
                    <a:lstStyle/>
                    <a:p>
                      <a:r>
                        <a:rPr lang="zh-CN" altLang="en-US"/>
                        <a:t>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用户注册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用户登陆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购买书籍</a:t>
                      </a:r>
                      <a:r>
                        <a:rPr lang="en-US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订单过滤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用户管理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575">
                <a:tc>
                  <a:txBody>
                    <a:bodyPr/>
                    <a:lstStyle/>
                    <a:p>
                      <a:r>
                        <a:rPr lang="zh-CN" altLang="en-US" dirty="0"/>
                        <a:t>边界值测试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单缺陷假设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多缺陷假设；最坏情况测试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="0" dirty="0"/>
                        <a:t>考虑</a:t>
                      </a:r>
                      <a:r>
                        <a:rPr lang="zh-CN" altLang="en-US" b="0" dirty="0">
                          <a:effectLst/>
                        </a:rPr>
                        <a:t>无效值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单缺陷假设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单缺陷假设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575">
                <a:tc>
                  <a:txBody>
                    <a:bodyPr/>
                    <a:lstStyle/>
                    <a:p>
                      <a:r>
                        <a:rPr lang="zh-CN" altLang="en-US"/>
                        <a:t>等价类测试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强健壮等价类</a:t>
                      </a:r>
                      <a:r>
                        <a:rPr lang="en-US" altLang="zh-CN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强一般等价类</a:t>
                      </a:r>
                      <a:r>
                        <a:rPr lang="en-US" altLang="zh-CN" b="0">
                          <a:effectLst/>
                        </a:rPr>
                        <a:t> 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强健壮等价类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决策表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决策表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5876">
                <a:tc>
                  <a:txBody>
                    <a:bodyPr/>
                    <a:lstStyle/>
                    <a:p>
                      <a:r>
                        <a:rPr lang="zh-CN" altLang="en-US" dirty="0"/>
                        <a:t>选择原因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密码和重复密码的强耦合，变量相互影响。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用户名和密码有依赖，考虑多缺陷。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书籍的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和数量都是一个范围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决策表考虑了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测试用例整体的逻辑严密性</a:t>
                      </a:r>
                      <a:r>
                        <a:rPr lang="en-US" altLang="zh-CN">
                          <a:effectLst/>
                        </a:rPr>
                        <a:t> </a:t>
                      </a:r>
                      <a:r>
                        <a:rPr lang="zh-CN" altLang="en-US" dirty="0">
                          <a:effectLst/>
                        </a:rPr>
                        <a:t>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决策表的逻辑表达更明确。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4408535" y="1104530"/>
            <a:ext cx="65886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六大功能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，边界值测试、健壮性测试、最坏情况测试、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强健壮等价类、强一般等价类、决策表等多种测试方法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11D12F-3398-3F45-9322-37DC26543013}"/>
              </a:ext>
            </a:extLst>
          </p:cNvPr>
          <p:cNvSpPr/>
          <p:nvPr/>
        </p:nvSpPr>
        <p:spPr>
          <a:xfrm>
            <a:off x="1075351" y="1218277"/>
            <a:ext cx="270712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EbookStore</a:t>
            </a:r>
            <a:endParaRPr lang="zh-CN" alt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测试结果</a:t>
            </a:r>
          </a:p>
        </p:txBody>
      </p:sp>
      <p:sp>
        <p:nvSpPr>
          <p:cNvPr id="6" name="矩形 5"/>
          <p:cNvSpPr/>
          <p:nvPr/>
        </p:nvSpPr>
        <p:spPr>
          <a:xfrm>
            <a:off x="435549" y="1543599"/>
            <a:ext cx="24929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基于需求的测试覆盖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548" y="2084580"/>
            <a:ext cx="69360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除了统计模块和订单管理模块的重合部分，基本功能均覆盖。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5548" y="2654695"/>
            <a:ext cx="7521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93</a:t>
            </a:r>
            <a:r>
              <a:rPr lang="zh-CN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个</a:t>
            </a:r>
            <a:r>
              <a:rPr lang="zh-CN" altLang="zh-CN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测试用例的测试，其中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91</a:t>
            </a:r>
            <a:r>
              <a:rPr lang="zh-CN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个</a:t>
            </a:r>
            <a:r>
              <a:rPr lang="zh-CN" altLang="zh-CN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测试用例通过</a:t>
            </a:r>
            <a:r>
              <a:rPr lang="zh-CN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，通过率为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97.8%</a:t>
            </a:r>
            <a:r>
              <a:rPr lang="en-US" altLang="zh-C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endParaRPr kumimoji="1" lang="zh-CN" alt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5549" y="3725722"/>
            <a:ext cx="11135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建议措施</a:t>
            </a:r>
            <a:endParaRPr lang="en-US" altLang="zh-C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2000" dirty="0">
              <a:solidFill>
                <a:srgbClr val="C00000"/>
              </a:solidFill>
            </a:endParaRPr>
          </a:p>
          <a:p>
            <a:r>
              <a:rPr lang="zh-CN" altLang="en-US" sz="2000" dirty="0"/>
              <a:t>发现购买书籍功能</a:t>
            </a:r>
            <a:r>
              <a:rPr lang="zh-CN" altLang="en-US" sz="2000" dirty="0">
                <a:solidFill>
                  <a:srgbClr val="C00000"/>
                </a:solidFill>
              </a:rPr>
              <a:t>购买数量边界</a:t>
            </a:r>
            <a:r>
              <a:rPr lang="zh-CN" altLang="en-US" sz="2000" dirty="0"/>
              <a:t>没有成功约束，在</a:t>
            </a:r>
            <a:r>
              <a:rPr lang="zh-CN" altLang="en-US" sz="2000" dirty="0">
                <a:solidFill>
                  <a:srgbClr val="C00000"/>
                </a:solidFill>
              </a:rPr>
              <a:t>边界值测试</a:t>
            </a:r>
            <a:r>
              <a:rPr lang="zh-CN" altLang="en-US" sz="2000" dirty="0"/>
              <a:t>发现问题，建议修复。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代表用例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购买书籍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96093" y="1230489"/>
            <a:ext cx="71609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endParaRPr lang="en-US" altLang="zh-CN" b="1" i="1" dirty="0"/>
          </a:p>
          <a:p>
            <a:r>
              <a:rPr kumimoji="1" lang="zh-CN" altLang="en-US" dirty="0">
                <a:solidFill>
                  <a:schemeClr val="accent1"/>
                </a:solidFill>
              </a:rPr>
              <a:t>模块流程</a:t>
            </a:r>
            <a:r>
              <a:rPr kumimoji="1" lang="zh-CN" altLang="en-US" dirty="0"/>
              <a:t>：加入购物车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浏览购物车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购买书籍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生成订单</a:t>
            </a:r>
            <a:endParaRPr kumimoji="1" lang="en-US" altLang="zh-CN" dirty="0"/>
          </a:p>
          <a:p>
            <a:r>
              <a:rPr lang="zh-CN" altLang="zh-CN" dirty="0">
                <a:solidFill>
                  <a:schemeClr val="accent1"/>
                </a:solidFill>
              </a:rPr>
              <a:t>变量</a:t>
            </a:r>
            <a:r>
              <a:rPr lang="zh-CN" altLang="zh-CN" dirty="0"/>
              <a:t>：书本</a:t>
            </a:r>
            <a:r>
              <a:rPr lang="en-US" altLang="zh-CN" dirty="0"/>
              <a:t>ID(1</a:t>
            </a:r>
            <a:r>
              <a:rPr lang="zh-CN" altLang="zh-CN" dirty="0"/>
              <a:t>，</a:t>
            </a:r>
            <a:r>
              <a:rPr lang="en-US" altLang="zh-CN" dirty="0"/>
              <a:t>10000), </a:t>
            </a:r>
            <a:r>
              <a:rPr lang="zh-CN" altLang="zh-CN" dirty="0"/>
              <a:t>数量</a:t>
            </a:r>
            <a:r>
              <a:rPr lang="en-US" altLang="zh-CN" dirty="0"/>
              <a:t>(</a:t>
            </a:r>
            <a:r>
              <a:rPr lang="zh-CN" altLang="zh-CN" dirty="0"/>
              <a:t>不能超过数据库内的库存，至少一本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这里用【库存】表示该本书的库存数值。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1" y="2979191"/>
            <a:ext cx="4858307" cy="36865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979191"/>
            <a:ext cx="4852641" cy="38351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6093" y="23886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边界值测试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kumimoji="1" lang="zh-CN" altLang="en-US" dirty="0"/>
              <a:t>代表用例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购买书籍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600" y="1016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强健壮等价类测试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8" y="1541004"/>
            <a:ext cx="2751455" cy="21729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505" y="1536883"/>
            <a:ext cx="82169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75351" y="959555"/>
            <a:ext cx="9417963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b="1" dirty="0"/>
              <a:t>前置工作部分</a:t>
            </a:r>
            <a:endParaRPr lang="en-US" altLang="zh-CN" sz="1200" dirty="0"/>
          </a:p>
          <a:p>
            <a:pPr lvl="1"/>
            <a:r>
              <a:rPr lang="zh-CN" altLang="zh-CN" dirty="0"/>
              <a:t>打开</a:t>
            </a:r>
            <a:r>
              <a:rPr lang="en-US" altLang="zh-CN" dirty="0"/>
              <a:t>MySQL</a:t>
            </a:r>
            <a:r>
              <a:rPr lang="zh-CN" altLang="zh-CN" dirty="0"/>
              <a:t>，删除并重建数据库</a:t>
            </a:r>
            <a:endParaRPr lang="en-US" altLang="zh-CN" sz="1200" dirty="0"/>
          </a:p>
          <a:p>
            <a:pPr lvl="1"/>
            <a:r>
              <a:rPr lang="zh-CN" altLang="zh-CN" dirty="0"/>
              <a:t>执行脚本插入</a:t>
            </a:r>
            <a:r>
              <a:rPr lang="en-US" altLang="zh-CN" dirty="0"/>
              <a:t>3</a:t>
            </a:r>
            <a:r>
              <a:rPr lang="zh-CN" altLang="zh-CN" dirty="0"/>
              <a:t>个用户与</a:t>
            </a:r>
            <a:r>
              <a:rPr lang="en-US" altLang="zh-CN" dirty="0"/>
              <a:t>2000</a:t>
            </a:r>
            <a:r>
              <a:rPr lang="zh-CN" altLang="zh-CN" dirty="0"/>
              <a:t>本书籍</a:t>
            </a:r>
            <a:r>
              <a:rPr lang="en-US" altLang="zh-CN" dirty="0"/>
              <a:t>(</a:t>
            </a:r>
            <a:r>
              <a:rPr lang="zh-CN" altLang="en-US" dirty="0"/>
              <a:t>设定库存为</a:t>
            </a:r>
            <a:r>
              <a:rPr lang="en-US" altLang="zh-CN" dirty="0"/>
              <a:t>2000)</a:t>
            </a:r>
            <a:endParaRPr lang="en-US" altLang="zh-CN" sz="1200" dirty="0"/>
          </a:p>
          <a:p>
            <a:pPr lvl="1"/>
            <a:r>
              <a:rPr lang="zh-CN" altLang="zh-CN" dirty="0"/>
              <a:t>启动后端以及测试工具</a:t>
            </a:r>
            <a:r>
              <a:rPr lang="en-US" altLang="zh-CN" dirty="0"/>
              <a:t>postman</a:t>
            </a:r>
            <a:endParaRPr lang="en-US" altLang="zh-CN" sz="1200" dirty="0"/>
          </a:p>
          <a:p>
            <a:pPr lvl="0"/>
            <a:r>
              <a:rPr lang="zh-CN" altLang="zh-CN" b="1" dirty="0"/>
              <a:t>测试部分</a:t>
            </a:r>
            <a:endParaRPr lang="en-US" altLang="zh-CN" sz="1200" dirty="0"/>
          </a:p>
          <a:p>
            <a:pPr lvl="1"/>
            <a:r>
              <a:rPr lang="zh-CN" altLang="zh-CN" dirty="0"/>
              <a:t>首先，根据测试计划中购买书籍功能部分的测试用例，编写测试代码（详见提交文件）</a:t>
            </a:r>
            <a:endParaRPr lang="en-US" altLang="zh-CN" sz="1200" dirty="0"/>
          </a:p>
          <a:p>
            <a:pPr lvl="1"/>
            <a:r>
              <a:rPr lang="zh-CN" altLang="zh-CN" dirty="0"/>
              <a:t>运行测试（分为正常购买、异常购买两部分测试），得到</a:t>
            </a:r>
            <a:r>
              <a:rPr lang="en-US" altLang="zh-CN" dirty="0"/>
              <a:t>postman</a:t>
            </a:r>
            <a:r>
              <a:rPr lang="zh-CN" altLang="zh-CN" dirty="0"/>
              <a:t>测试结果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200" dirty="0"/>
          </a:p>
          <a:p>
            <a:pPr lvl="1"/>
            <a:endParaRPr lang="en-US" altLang="zh-CN" sz="1200" dirty="0"/>
          </a:p>
          <a:p>
            <a:pPr lvl="1"/>
            <a:endParaRPr lang="en-US" altLang="zh-CN" sz="1200" dirty="0"/>
          </a:p>
          <a:p>
            <a:pPr lvl="1"/>
            <a:endParaRPr lang="en-US" altLang="zh-CN" sz="1200" dirty="0"/>
          </a:p>
          <a:p>
            <a:pPr lvl="1"/>
            <a:endParaRPr lang="en-US" altLang="zh-CN" sz="1200" dirty="0"/>
          </a:p>
          <a:p>
            <a:r>
              <a:rPr lang="zh-CN" altLang="zh-CN" dirty="0"/>
              <a:t>有</a:t>
            </a:r>
            <a:r>
              <a:rPr lang="en-US" altLang="zh-CN" dirty="0">
                <a:solidFill>
                  <a:schemeClr val="accent1"/>
                </a:solidFill>
              </a:rPr>
              <a:t>2</a:t>
            </a:r>
            <a:r>
              <a:rPr lang="zh-CN" altLang="zh-CN" dirty="0">
                <a:solidFill>
                  <a:schemeClr val="accent1"/>
                </a:solidFill>
              </a:rPr>
              <a:t>个边界值测试</a:t>
            </a:r>
            <a:r>
              <a:rPr lang="zh-CN" altLang="zh-CN" dirty="0"/>
              <a:t>的测试用例</a:t>
            </a:r>
            <a:r>
              <a:rPr lang="zh-CN" altLang="zh-CN" dirty="0">
                <a:solidFill>
                  <a:schemeClr val="accent1"/>
                </a:solidFill>
              </a:rPr>
              <a:t>没有通过</a:t>
            </a:r>
            <a:r>
              <a:rPr lang="zh-CN" altLang="zh-CN" dirty="0"/>
              <a:t>，</a:t>
            </a:r>
            <a:r>
              <a:rPr lang="zh-CN" altLang="en-US" dirty="0"/>
              <a:t>建议修正</a:t>
            </a:r>
            <a:r>
              <a:rPr lang="zh-CN" altLang="en-US" dirty="0">
                <a:solidFill>
                  <a:srgbClr val="C00000"/>
                </a:solidFill>
              </a:rPr>
              <a:t>购买数量边界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431" y="2990878"/>
            <a:ext cx="4689429" cy="13614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表格 9"/>
          <p:cNvGraphicFramePr>
            <a:graphicFrameLocks noGrp="1"/>
          </p:cNvGraphicFramePr>
          <p:nvPr/>
        </p:nvGraphicFramePr>
        <p:xfrm>
          <a:off x="1177099" y="4742504"/>
          <a:ext cx="9411988" cy="1229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2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2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en-US" altLang="zh-CN" sz="14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ID</a:t>
                      </a:r>
                    </a:p>
                    <a:p>
                      <a:pPr>
                        <a:lnSpc>
                          <a:spcPts val="1200"/>
                        </a:lnSpc>
                      </a:pPr>
                      <a:endParaRPr lang="en-US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altLang="zh-CN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zh-CN" sz="1400" dirty="0">
                          <a:effectLst/>
                          <a:latin typeface="+mj-ea"/>
                          <a:ea typeface="+mj-ea"/>
                          <a:cs typeface="+mn-cs"/>
                        </a:rPr>
                        <a:t>购买数量</a:t>
                      </a:r>
                      <a:endParaRPr lang="en-US" sz="14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altLang="zh-CN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zh-CN" sz="1400" dirty="0">
                          <a:effectLst/>
                          <a:latin typeface="+mj-ea"/>
                          <a:ea typeface="+mj-ea"/>
                          <a:cs typeface="+mn-cs"/>
                        </a:rPr>
                        <a:t>预计购买状态</a:t>
                      </a:r>
                      <a:endParaRPr lang="en-US" sz="14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altLang="zh-CN" sz="1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zh-CN" altLang="en-US" sz="14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实际购买状态</a:t>
                      </a:r>
                      <a:endParaRPr lang="en-US" sz="14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54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400" dirty="0">
                          <a:effectLst/>
                          <a:latin typeface="+mj-ea"/>
                          <a:ea typeface="+mj-ea"/>
                          <a:cs typeface="+mn-cs"/>
                        </a:rPr>
                        <a:t>500</a:t>
                      </a:r>
                      <a:endParaRPr lang="en-US" sz="14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400" dirty="0">
                          <a:effectLst/>
                          <a:latin typeface="+mj-ea"/>
                          <a:ea typeface="+mj-ea"/>
                          <a:cs typeface="+mn-cs"/>
                        </a:rPr>
                        <a:t>1999</a:t>
                      </a:r>
                      <a:endParaRPr lang="en-US" sz="1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400" dirty="0">
                          <a:effectLst/>
                          <a:latin typeface="+mj-ea"/>
                          <a:ea typeface="+mj-ea"/>
                          <a:cs typeface="+mn-cs"/>
                        </a:rPr>
                        <a:t>√</a:t>
                      </a:r>
                      <a:endParaRPr lang="en-US" sz="1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altLang="zh-CN" sz="1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en-US" altLang="zh-CN" sz="14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00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400" dirty="0">
                          <a:effectLst/>
                          <a:latin typeface="+mj-ea"/>
                          <a:ea typeface="+mj-ea"/>
                          <a:cs typeface="+mn-cs"/>
                        </a:rPr>
                        <a:t>500</a:t>
                      </a:r>
                      <a:endParaRPr lang="en-US" sz="14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400" dirty="0">
                          <a:effectLst/>
                          <a:latin typeface="+mj-ea"/>
                          <a:ea typeface="+mj-ea"/>
                          <a:cs typeface="+mn-cs"/>
                        </a:rPr>
                        <a:t>2000</a:t>
                      </a:r>
                      <a:endParaRPr lang="en-US" sz="14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sz="1400" dirty="0"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en-US" sz="1400" dirty="0">
                          <a:effectLst/>
                          <a:latin typeface="+mj-ea"/>
                          <a:ea typeface="+mj-ea"/>
                          <a:cs typeface="+mn-cs"/>
                        </a:rPr>
                        <a:t>√</a:t>
                      </a:r>
                      <a:endParaRPr lang="en-US" sz="1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endParaRPr lang="en-US" sz="1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1200"/>
                        </a:lnSpc>
                      </a:pPr>
                      <a:r>
                        <a:rPr lang="en-US" altLang="zh-CN" sz="14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97" y="2990879"/>
            <a:ext cx="4829104" cy="13614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</p:spPr>
        <p:txBody>
          <a:bodyPr/>
          <a:lstStyle/>
          <a:p>
            <a:r>
              <a:rPr kumimoji="1" lang="zh-CN" altLang="en-US" dirty="0"/>
              <a:t>代表用例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购买书籍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代表用例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订单过滤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4756" y="1324530"/>
            <a:ext cx="106875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变量：时间范围、书籍名称、用户登陆状态。要求用户已登录，书籍信息已存在。</a:t>
            </a:r>
            <a:endParaRPr lang="en-US" altLang="zh-CN" dirty="0"/>
          </a:p>
          <a:p>
            <a:r>
              <a:rPr lang="zh-CN" altLang="en-US" dirty="0"/>
              <a:t>         </a:t>
            </a:r>
            <a:r>
              <a:rPr lang="zh-CN" altLang="zh-CN" dirty="0"/>
              <a:t>时间范围需要在</a:t>
            </a:r>
            <a:r>
              <a:rPr lang="en-US" altLang="zh-CN" dirty="0"/>
              <a:t>2000.01.01</a:t>
            </a:r>
            <a:r>
              <a:rPr lang="zh-CN" altLang="zh-CN" dirty="0"/>
              <a:t>到当天时间（假设为</a:t>
            </a:r>
            <a:r>
              <a:rPr lang="en-US" altLang="zh-CN" dirty="0"/>
              <a:t>2022.03.12</a:t>
            </a:r>
            <a:r>
              <a:rPr lang="zh-CN" altLang="zh-CN" dirty="0"/>
              <a:t>），后一个时间要比之前的时间延后。</a:t>
            </a:r>
            <a:endParaRPr lang="en-US" altLang="zh-CN" dirty="0"/>
          </a:p>
          <a:p>
            <a:endParaRPr lang="en-US" altLang="zh-CN" u="sng" dirty="0"/>
          </a:p>
          <a:p>
            <a:r>
              <a:rPr lang="zh-CN" altLang="en-US" dirty="0"/>
              <a:t>变量较多且存在依赖（</a:t>
            </a:r>
            <a:r>
              <a:rPr lang="en-US" altLang="zh-CN" dirty="0" err="1"/>
              <a:t>eg.</a:t>
            </a:r>
            <a:r>
              <a:rPr lang="zh-CN" altLang="en-US" dirty="0"/>
              <a:t> </a:t>
            </a:r>
            <a:r>
              <a:rPr lang="zh-CN" altLang="zh-CN" dirty="0"/>
              <a:t>登陆是前提条件，所以就不用考虑多缺陷组合造成的冗余</a:t>
            </a:r>
            <a:r>
              <a:rPr lang="en-US" altLang="zh-CN" dirty="0"/>
              <a:t> </a:t>
            </a:r>
            <a:r>
              <a:rPr lang="zh-CN" altLang="en-US" dirty="0"/>
              <a:t>），</a:t>
            </a:r>
            <a:endParaRPr lang="en-US" altLang="zh-CN" dirty="0"/>
          </a:p>
          <a:p>
            <a:r>
              <a:rPr lang="zh-CN" altLang="en-US" dirty="0"/>
              <a:t>于是使用逻辑清晰的</a:t>
            </a:r>
            <a:r>
              <a:rPr lang="zh-CN" altLang="en-US" dirty="0">
                <a:solidFill>
                  <a:schemeClr val="accent1"/>
                </a:solidFill>
              </a:rPr>
              <a:t>决策表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46" y="2944622"/>
            <a:ext cx="6160911" cy="362851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57028" y="457421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测试结果：均通过测试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55*237"/>
  <p:tag name="TABLE_ENDDRAG_RECT" val="84*177*655*237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1527</Words>
  <Application>Microsoft Macintosh PowerPoint</Application>
  <PresentationFormat>宽屏</PresentationFormat>
  <Paragraphs>201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等线</vt:lpstr>
      <vt:lpstr>Microsoft YaHei</vt:lpstr>
      <vt:lpstr>Songti TC Regular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1_Office 主题​​</vt:lpstr>
      <vt:lpstr>2_Office 主题​​</vt:lpstr>
      <vt:lpstr>软件测试期末答辩</vt:lpstr>
      <vt:lpstr>PowerPoint 演示文稿</vt:lpstr>
      <vt:lpstr>黑盒测试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白盒测试</vt:lpstr>
      <vt:lpstr>PowerPoint 演示文稿</vt:lpstr>
      <vt:lpstr>PowerPoint 演示文稿</vt:lpstr>
      <vt:lpstr>PowerPoint 演示文稿</vt:lpstr>
      <vt:lpstr>PowerPoint 演示文稿</vt:lpstr>
      <vt:lpstr>GUI 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Microsoft Office User</cp:lastModifiedBy>
  <cp:revision>174</cp:revision>
  <dcterms:created xsi:type="dcterms:W3CDTF">2022-06-11T03:51:48Z</dcterms:created>
  <dcterms:modified xsi:type="dcterms:W3CDTF">2022-06-11T04:50:32Z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EC8D1072A85EF17FB7A9A26226B32098</vt:lpwstr>
  </property>
  <property fmtid="{D5CDD505-2E9C-101B-9397-08002B2CF9AE}" pid="12" name="KSOProductBuildVer">
    <vt:lpwstr>1033-4.2.1.6777</vt:lpwstr>
  </property>
</Properties>
</file>